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" r:id="rId2"/>
    <p:sldId id="279" r:id="rId3"/>
    <p:sldId id="264" r:id="rId4"/>
    <p:sldId id="25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6" r:id="rId14"/>
    <p:sldId id="276" r:id="rId15"/>
    <p:sldId id="277" r:id="rId16"/>
    <p:sldId id="265" r:id="rId17"/>
    <p:sldId id="278" r:id="rId18"/>
    <p:sldId id="258" r:id="rId19"/>
    <p:sldId id="257" r:id="rId20"/>
    <p:sldId id="259" r:id="rId21"/>
    <p:sldId id="260" r:id="rId22"/>
    <p:sldId id="261" r:id="rId23"/>
    <p:sldId id="262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5E500-7F16-4040-9E3A-E288CC729E6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D37E1-FCFA-4390-91A1-1946C848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D37E1-FCFA-4390-91A1-1946C8480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0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2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8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4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0824-9399-4B65-8286-FDDAD4021530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3A2-9763-4ED7-801C-0CA48AD82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4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48870" y="1690688"/>
            <a:ext cx="2564295" cy="432165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Pollynet</a:t>
            </a:r>
            <a:r>
              <a:rPr lang="en-US" dirty="0" smtClean="0"/>
              <a:t> Processing Program </a:t>
            </a:r>
            <a:r>
              <a:rPr lang="en-US" smtClean="0"/>
              <a:t>(version 1.0)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00600" y="1510748"/>
            <a:ext cx="2017643" cy="4810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Pollynet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Processing </a:t>
            </a:r>
          </a:p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18861" y="2036901"/>
            <a:ext cx="1550504" cy="3887855"/>
            <a:chOff x="1818861" y="2036901"/>
            <a:chExt cx="1550504" cy="3887855"/>
          </a:xfrm>
        </p:grpSpPr>
        <p:sp>
          <p:nvSpPr>
            <p:cNvPr id="4" name="Rounded Rectangle 3"/>
            <p:cNvSpPr/>
            <p:nvPr/>
          </p:nvSpPr>
          <p:spPr>
            <a:xfrm>
              <a:off x="1818861" y="2036901"/>
              <a:ext cx="1550504" cy="7056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Polly data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18861" y="3088792"/>
              <a:ext cx="1550504" cy="7056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Meteor 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8861" y="4153935"/>
              <a:ext cx="1550504" cy="7056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AERONET data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818861" y="5219078"/>
              <a:ext cx="1550504" cy="705678"/>
            </a:xfrm>
            <a:prstGeom prst="roundRect">
              <a:avLst/>
            </a:prstGeom>
            <a:ln w="25400">
              <a:prstDash val="lg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r>
                <a:rPr lang="en-US" altLang="zh-CN" dirty="0" smtClean="0"/>
                <a:t>istory file </a:t>
              </a:r>
            </a:p>
            <a:p>
              <a:pPr algn="ctr"/>
              <a:r>
                <a:rPr lang="en-US" dirty="0" err="1" smtClean="0"/>
                <a:t>todo_listfile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35009" y="2036901"/>
            <a:ext cx="2305878" cy="3651593"/>
            <a:chOff x="8435009" y="2036901"/>
            <a:chExt cx="2305878" cy="3651593"/>
          </a:xfrm>
        </p:grpSpPr>
        <p:sp>
          <p:nvSpPr>
            <p:cNvPr id="8" name="Round Same Side Corner Rectangle 7"/>
            <p:cNvSpPr/>
            <p:nvPr/>
          </p:nvSpPr>
          <p:spPr>
            <a:xfrm>
              <a:off x="8435009" y="2036901"/>
              <a:ext cx="2305878" cy="893486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Figures</a:t>
              </a:r>
              <a:endParaRPr lang="en-US" dirty="0"/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8435009" y="3448257"/>
              <a:ext cx="2305878" cy="893486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Retrieving Results (</a:t>
              </a:r>
              <a:r>
                <a:rPr lang="en-US" dirty="0" err="1" smtClean="0"/>
                <a:t>netcdf</a:t>
              </a:r>
              <a:r>
                <a:rPr lang="en-US" dirty="0" smtClean="0"/>
                <a:t> file)</a:t>
              </a:r>
              <a:endParaRPr lang="en-US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8435009" y="4795008"/>
              <a:ext cx="2305878" cy="893486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Calibration results</a:t>
              </a:r>
            </a:p>
            <a:p>
              <a:pPr algn="ctr"/>
              <a:r>
                <a:rPr lang="en-US" dirty="0" smtClean="0"/>
                <a:t>(txt file)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77257" y="2256389"/>
            <a:ext cx="1015449" cy="3419889"/>
            <a:chOff x="3577257" y="2256389"/>
            <a:chExt cx="1015449" cy="3419889"/>
          </a:xfrm>
        </p:grpSpPr>
        <p:sp>
          <p:nvSpPr>
            <p:cNvPr id="13" name="Right Arrow 12"/>
            <p:cNvSpPr/>
            <p:nvPr/>
          </p:nvSpPr>
          <p:spPr>
            <a:xfrm>
              <a:off x="3577259" y="2256389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577258" y="3337270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577258" y="4402413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577257" y="5467556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18901" y="2477845"/>
            <a:ext cx="1015448" cy="2923349"/>
            <a:chOff x="7118901" y="2477845"/>
            <a:chExt cx="1015448" cy="2923349"/>
          </a:xfrm>
        </p:grpSpPr>
        <p:sp>
          <p:nvSpPr>
            <p:cNvPr id="17" name="Right Arrow 16"/>
            <p:cNvSpPr/>
            <p:nvPr/>
          </p:nvSpPr>
          <p:spPr>
            <a:xfrm>
              <a:off x="7118901" y="2477845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118902" y="3887339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118901" y="5192472"/>
              <a:ext cx="1015447" cy="2087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509934" y="6051897"/>
            <a:ext cx="4624414" cy="737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Old versions of Polly are not supported yet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54" y="91690"/>
            <a:ext cx="5851663" cy="663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1101"/>
            <a:ext cx="10515600" cy="1325563"/>
          </a:xfrm>
        </p:spPr>
        <p:txBody>
          <a:bodyPr/>
          <a:lstStyle/>
          <a:p>
            <a:r>
              <a:rPr lang="en-US" dirty="0" smtClean="0"/>
              <a:t>Quasi backscatter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4" y="166664"/>
            <a:ext cx="9222892" cy="6691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11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Target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5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32" y="156054"/>
            <a:ext cx="6217784" cy="6592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08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Water vapor mixing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8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63057" y="258870"/>
            <a:ext cx="8371204" cy="6431025"/>
            <a:chOff x="2551901" y="1312419"/>
            <a:chExt cx="6356677" cy="48834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901" y="1312419"/>
              <a:ext cx="6356677" cy="4883401"/>
            </a:xfrm>
            <a:prstGeom prst="rect">
              <a:avLst/>
            </a:prstGeom>
          </p:spPr>
        </p:pic>
        <p:sp>
          <p:nvSpPr>
            <p:cNvPr id="5" name="Multiply 4"/>
            <p:cNvSpPr/>
            <p:nvPr/>
          </p:nvSpPr>
          <p:spPr>
            <a:xfrm>
              <a:off x="2946400" y="3870960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y 6"/>
            <p:cNvSpPr/>
            <p:nvPr/>
          </p:nvSpPr>
          <p:spPr>
            <a:xfrm>
              <a:off x="4368800" y="3870960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5791200" y="3870960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46400" y="5185492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368800" y="5185492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5791200" y="5185492"/>
              <a:ext cx="721360" cy="73447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4267" y="3745063"/>
            <a:ext cx="2308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will be a blank figure here if there is no 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8996"/>
            <a:ext cx="10515600" cy="1325563"/>
          </a:xfrm>
        </p:spPr>
        <p:txBody>
          <a:bodyPr/>
          <a:lstStyle/>
          <a:p>
            <a:r>
              <a:rPr lang="en-US" dirty="0" smtClean="0"/>
              <a:t>Lidar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5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59" y="0"/>
            <a:ext cx="96333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1040"/>
            <a:ext cx="10515600" cy="1325563"/>
          </a:xfrm>
        </p:spPr>
        <p:txBody>
          <a:bodyPr/>
          <a:lstStyle/>
          <a:p>
            <a:r>
              <a:rPr lang="en-US" smtClean="0"/>
              <a:t>Signal status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1162"/>
            <a:ext cx="10515600" cy="1325563"/>
          </a:xfrm>
        </p:spPr>
        <p:txBody>
          <a:bodyPr/>
          <a:lstStyle/>
          <a:p>
            <a:r>
              <a:rPr lang="en-US" dirty="0" smtClean="0"/>
              <a:t>Housekeeping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8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Averaged optical products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3535"/>
            <a:ext cx="10182225" cy="4667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8920" y="6280785"/>
            <a:ext cx="856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repeated figures both from </a:t>
            </a:r>
            <a:r>
              <a:rPr lang="en-US" dirty="0" err="1" smtClean="0"/>
              <a:t>Klett</a:t>
            </a:r>
            <a:r>
              <a:rPr lang="en-US" dirty="0" smtClean="0"/>
              <a:t> and Raman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5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45" y="178905"/>
            <a:ext cx="4749979" cy="6532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1284"/>
            <a:ext cx="10515600" cy="1325563"/>
          </a:xfrm>
        </p:spPr>
        <p:txBody>
          <a:bodyPr/>
          <a:lstStyle/>
          <a:p>
            <a:r>
              <a:rPr lang="en-US" dirty="0" smtClean="0"/>
              <a:t>Meteor data and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72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4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attenuated backscatter, </a:t>
            </a:r>
            <a:r>
              <a:rPr lang="en-US" altLang="zh-CN" sz="3600" dirty="0" err="1" smtClean="0"/>
              <a:t>vol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depol</a:t>
            </a:r>
            <a:r>
              <a:rPr lang="en-US" altLang="zh-CN" sz="3600" dirty="0" smtClean="0"/>
              <a:t>, mixing ratio, RH, Range-Corrected signal near- or far-range, Quasi-* parameters, signal status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03" y="1690688"/>
            <a:ext cx="9144793" cy="457239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625203" y="6370320"/>
            <a:ext cx="895135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8480" y="6370320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1142" y="372514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361440" y="1788160"/>
            <a:ext cx="30480" cy="45821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51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US" dirty="0" smtClean="0"/>
              <a:t>PollyNET Data Processing Workflow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137652" y="1641526"/>
            <a:ext cx="1671484" cy="85540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Polly Database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6488668"/>
            <a:ext cx="12192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~  stands for  ‘/</a:t>
            </a:r>
            <a:r>
              <a:rPr lang="en-US" dirty="0" err="1" smtClean="0"/>
              <a:t>pollyhome</a:t>
            </a:r>
            <a:r>
              <a:rPr lang="en-US" dirty="0" smtClean="0"/>
              <a:t>/Picasso’</a:t>
            </a:r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108157" y="3598604"/>
            <a:ext cx="1991031" cy="523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Extract unprocessed </a:t>
            </a:r>
            <a:r>
              <a:rPr lang="en-US" sz="1600" dirty="0" err="1" smtClean="0"/>
              <a:t>polly</a:t>
            </a:r>
            <a:r>
              <a:rPr lang="en-US" sz="1600" dirty="0" smtClean="0"/>
              <a:t> data</a:t>
            </a:r>
            <a:endParaRPr lang="en-US" sz="1600" dirty="0"/>
          </a:p>
        </p:txBody>
      </p:sp>
      <p:cxnSp>
        <p:nvCxnSpPr>
          <p:cNvPr id="25" name="Elbow Connector 24"/>
          <p:cNvCxnSpPr>
            <a:stCxn id="7" idx="3"/>
            <a:endCxn id="12" idx="0"/>
          </p:cNvCxnSpPr>
          <p:nvPr/>
        </p:nvCxnSpPr>
        <p:spPr>
          <a:xfrm rot="5400000">
            <a:off x="422233" y="3047442"/>
            <a:ext cx="1101671" cy="6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8421" y="2656847"/>
            <a:ext cx="97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perl</a:t>
            </a:r>
            <a:r>
              <a:rPr lang="en-US" dirty="0" smtClean="0"/>
              <a:t> script</a:t>
            </a:r>
            <a:endParaRPr lang="en-US" dirty="0"/>
          </a:p>
        </p:txBody>
      </p:sp>
      <p:sp>
        <p:nvSpPr>
          <p:cNvPr id="28" name="Chevron 27"/>
          <p:cNvSpPr/>
          <p:nvPr/>
        </p:nvSpPr>
        <p:spPr>
          <a:xfrm>
            <a:off x="4836988" y="3228762"/>
            <a:ext cx="398295" cy="4817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108187" y="1454941"/>
            <a:ext cx="2663484" cy="4326193"/>
            <a:chOff x="8083174" y="1435508"/>
            <a:chExt cx="2663484" cy="4326193"/>
          </a:xfrm>
        </p:grpSpPr>
        <p:sp>
          <p:nvSpPr>
            <p:cNvPr id="6" name="Rounded Rectangle 5"/>
            <p:cNvSpPr/>
            <p:nvPr/>
          </p:nvSpPr>
          <p:spPr>
            <a:xfrm>
              <a:off x="8307028" y="1641526"/>
              <a:ext cx="1299088" cy="6882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083174" y="1435508"/>
              <a:ext cx="2663484" cy="432619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207472" y="2389365"/>
              <a:ext cx="2311811" cy="1533706"/>
              <a:chOff x="8207472" y="2389365"/>
              <a:chExt cx="2311811" cy="1533706"/>
            </a:xfrm>
          </p:grpSpPr>
          <p:sp>
            <p:nvSpPr>
              <p:cNvPr id="15" name="Flowchart: Multidocument 14"/>
              <p:cNvSpPr/>
              <p:nvPr/>
            </p:nvSpPr>
            <p:spPr>
              <a:xfrm>
                <a:off x="8314571" y="2922075"/>
                <a:ext cx="1969971" cy="913092"/>
              </a:xfrm>
              <a:prstGeom prst="flowChartMultidocumen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images</a:t>
                </a:r>
              </a:p>
              <a:p>
                <a:pPr algn="ctr"/>
                <a:r>
                  <a:rPr lang="en-US" dirty="0" smtClean="0"/>
                  <a:t>done_filelist.txt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91661" y="2514706"/>
                <a:ext cx="1536292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~/</a:t>
                </a:r>
                <a:r>
                  <a:rPr lang="en-US" sz="1600" b="1" dirty="0" err="1" smtClean="0"/>
                  <a:t>recent_plots</a:t>
                </a:r>
                <a:endParaRPr lang="en-US" sz="1600" b="1" dirty="0"/>
              </a:p>
            </p:txBody>
          </p:sp>
          <p:sp>
            <p:nvSpPr>
              <p:cNvPr id="30" name="Snip and Round Single Corner Rectangle 29"/>
              <p:cNvSpPr/>
              <p:nvPr/>
            </p:nvSpPr>
            <p:spPr>
              <a:xfrm>
                <a:off x="8207472" y="2389365"/>
                <a:ext cx="2311811" cy="1533706"/>
              </a:xfrm>
              <a:prstGeom prst="snipRound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207472" y="4018762"/>
              <a:ext cx="2311811" cy="1598714"/>
              <a:chOff x="8259010" y="4144610"/>
              <a:chExt cx="2311811" cy="1598714"/>
            </a:xfrm>
          </p:grpSpPr>
          <p:sp>
            <p:nvSpPr>
              <p:cNvPr id="17" name="Flowchart: Multidocument 16"/>
              <p:cNvSpPr/>
              <p:nvPr/>
            </p:nvSpPr>
            <p:spPr>
              <a:xfrm>
                <a:off x="8314571" y="4749454"/>
                <a:ext cx="2148012" cy="913092"/>
              </a:xfrm>
              <a:prstGeom prst="flowChartMultidocumen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product .</a:t>
                </a:r>
                <a:r>
                  <a:rPr lang="en-US" dirty="0" err="1" smtClean="0"/>
                  <a:t>nc</a:t>
                </a:r>
                <a:r>
                  <a:rPr lang="en-US" dirty="0" smtClean="0"/>
                  <a:t> files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391661" y="4342085"/>
                <a:ext cx="1536292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~/results</a:t>
                </a:r>
                <a:endParaRPr lang="en-US" sz="1600" b="1" dirty="0"/>
              </a:p>
            </p:txBody>
          </p:sp>
          <p:sp>
            <p:nvSpPr>
              <p:cNvPr id="32" name="Snip and Round Single Corner Rectangle 31"/>
              <p:cNvSpPr/>
              <p:nvPr/>
            </p:nvSpPr>
            <p:spPr>
              <a:xfrm>
                <a:off x="8259010" y="4144610"/>
                <a:ext cx="2311811" cy="1598714"/>
              </a:xfrm>
              <a:prstGeom prst="snipRound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5429860" y="1435507"/>
            <a:ext cx="2999899" cy="4326193"/>
            <a:chOff x="4729312" y="1435508"/>
            <a:chExt cx="2999899" cy="4326193"/>
          </a:xfrm>
        </p:grpSpPr>
        <p:grpSp>
          <p:nvGrpSpPr>
            <p:cNvPr id="29" name="Group 28"/>
            <p:cNvGrpSpPr/>
            <p:nvPr/>
          </p:nvGrpSpPr>
          <p:grpSpPr>
            <a:xfrm>
              <a:off x="4729312" y="1435508"/>
              <a:ext cx="2999899" cy="4326193"/>
              <a:chOff x="4729312" y="1435508"/>
              <a:chExt cx="2999899" cy="432619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852880" y="1639272"/>
                <a:ext cx="2659628" cy="2870907"/>
                <a:chOff x="4888918" y="1641526"/>
                <a:chExt cx="2659628" cy="2870907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5018140" y="1641526"/>
                  <a:ext cx="1966452" cy="6882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Data Processing</a:t>
                  </a:r>
                  <a:endParaRPr lang="en-US" dirty="0"/>
                </a:p>
              </p:txBody>
            </p:sp>
            <p:sp>
              <p:nvSpPr>
                <p:cNvPr id="13" name="Pentagon 12"/>
                <p:cNvSpPr/>
                <p:nvPr/>
              </p:nvSpPr>
              <p:spPr>
                <a:xfrm>
                  <a:off x="4909987" y="3380011"/>
                  <a:ext cx="2621527" cy="1132422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PollyNET Processing Program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888918" y="2989195"/>
                  <a:ext cx="2659628" cy="3385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/>
                    <a:t>~/</a:t>
                  </a:r>
                  <a:r>
                    <a:rPr lang="en-US" sz="1600" b="1" dirty="0" err="1" smtClean="0"/>
                    <a:t>Pollynet_processing_chain</a:t>
                  </a:r>
                  <a:endParaRPr lang="en-US" sz="1600" b="1" dirty="0"/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4729312" y="1435508"/>
                <a:ext cx="2999899" cy="4326193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Snip and Round Single Corner Rectangle 32"/>
            <p:cNvSpPr/>
            <p:nvPr/>
          </p:nvSpPr>
          <p:spPr>
            <a:xfrm>
              <a:off x="4785460" y="2489613"/>
              <a:ext cx="2860177" cy="2155383"/>
            </a:xfrm>
            <a:prstGeom prst="snip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203614" y="1404206"/>
            <a:ext cx="2394156" cy="4326193"/>
            <a:chOff x="2128683" y="1435510"/>
            <a:chExt cx="2394156" cy="4326193"/>
          </a:xfrm>
        </p:grpSpPr>
        <p:sp>
          <p:nvSpPr>
            <p:cNvPr id="19" name="Rectangle 18"/>
            <p:cNvSpPr/>
            <p:nvPr/>
          </p:nvSpPr>
          <p:spPr>
            <a:xfrm>
              <a:off x="2128683" y="1435510"/>
              <a:ext cx="2394156" cy="432619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174563" y="1641526"/>
              <a:ext cx="2282316" cy="2933304"/>
              <a:chOff x="2174563" y="1641526"/>
              <a:chExt cx="2282316" cy="293330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202425" y="1641526"/>
                <a:ext cx="2113935" cy="2891988"/>
                <a:chOff x="2202425" y="1641526"/>
                <a:chExt cx="2113935" cy="2891988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2202425" y="1641526"/>
                  <a:ext cx="1966452" cy="6882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Data Preparation</a:t>
                  </a:r>
                  <a:endParaRPr lang="en-US" dirty="0"/>
                </a:p>
              </p:txBody>
            </p:sp>
            <p:sp>
              <p:nvSpPr>
                <p:cNvPr id="9" name="Flowchart: Multidocument 8"/>
                <p:cNvSpPr/>
                <p:nvPr/>
              </p:nvSpPr>
              <p:spPr>
                <a:xfrm>
                  <a:off x="2202425" y="3039011"/>
                  <a:ext cx="2113935" cy="1494503"/>
                </a:xfrm>
                <a:prstGeom prst="flowChartMultidocumen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</a:t>
                  </a:r>
                  <a:r>
                    <a:rPr lang="en-US" dirty="0" smtClean="0"/>
                    <a:t>olly_data.nc</a:t>
                  </a:r>
                </a:p>
                <a:p>
                  <a:pPr algn="ctr"/>
                  <a:r>
                    <a:rPr lang="en-US" dirty="0" smtClean="0"/>
                    <a:t>fileinfo_new.txt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502312" y="2600072"/>
                  <a:ext cx="1465006" cy="3385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/>
                    <a:t>~/</a:t>
                  </a:r>
                  <a:r>
                    <a:rPr lang="en-US" sz="1600" b="1" dirty="0" err="1" smtClean="0"/>
                    <a:t>todo_filelist</a:t>
                  </a:r>
                  <a:endParaRPr lang="en-US" sz="1600" b="1" dirty="0"/>
                </a:p>
              </p:txBody>
            </p:sp>
          </p:grpSp>
          <p:sp>
            <p:nvSpPr>
              <p:cNvPr id="34" name="Snip and Round Single Corner Rectangle 33"/>
              <p:cNvSpPr/>
              <p:nvPr/>
            </p:nvSpPr>
            <p:spPr>
              <a:xfrm>
                <a:off x="2174563" y="2489613"/>
                <a:ext cx="2282316" cy="2085217"/>
              </a:xfrm>
              <a:prstGeom prst="snipRound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Chevron 43"/>
          <p:cNvSpPr/>
          <p:nvPr/>
        </p:nvSpPr>
        <p:spPr>
          <a:xfrm>
            <a:off x="8519089" y="3233614"/>
            <a:ext cx="398295" cy="4817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4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Target classification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42801" y="6370320"/>
            <a:ext cx="10374529" cy="152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7919" y="648866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1604" y="372514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29925" y="1803398"/>
            <a:ext cx="30480" cy="45821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01" y="1642667"/>
            <a:ext cx="1097375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9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lidar constant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42801" y="6370320"/>
            <a:ext cx="7775168" cy="1141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7919" y="648866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1604" y="372514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29925" y="1803398"/>
            <a:ext cx="30480" cy="45821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01" y="1694813"/>
            <a:ext cx="823031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overlap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87600" y="6370320"/>
            <a:ext cx="5455920" cy="101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7919" y="648866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r>
              <a:rPr lang="en-US" dirty="0" smtClean="0"/>
              <a:t>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3684" y="317650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dirty="0" smtClean="0"/>
              <a:t>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62485" y="1254758"/>
            <a:ext cx="25115" cy="5008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39" y="1156733"/>
            <a:ext cx="5095240" cy="50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depolarization calibration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87600" y="6370320"/>
            <a:ext cx="5455920" cy="101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7919" y="648866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r>
              <a:rPr lang="en-US" dirty="0" smtClean="0"/>
              <a:t>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3684" y="317650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dirty="0" smtClean="0"/>
              <a:t>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62485" y="1254758"/>
            <a:ext cx="25115" cy="5008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1139706"/>
            <a:ext cx="5176520" cy="51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81" y="16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Figure Geometry </a:t>
            </a:r>
            <a:r>
              <a:rPr lang="en-US" altLang="zh-CN" sz="3600" dirty="0" smtClean="0"/>
              <a:t>– housekeeping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87600" y="6370320"/>
            <a:ext cx="5232400" cy="97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53279" y="6370320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11764" y="317650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[</a:t>
            </a:r>
            <a:r>
              <a:rPr lang="en-US" dirty="0" err="1" smtClean="0"/>
              <a:t>a.u</a:t>
            </a:r>
            <a:r>
              <a:rPr lang="en-US" dirty="0" smtClean="0"/>
              <a:t>.]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62485" y="1254758"/>
            <a:ext cx="25115" cy="5008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20" y="1216656"/>
            <a:ext cx="5034280" cy="50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tree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306321" y="1200626"/>
            <a:ext cx="5212286" cy="4864894"/>
            <a:chOff x="1544727" y="675958"/>
            <a:chExt cx="4907079" cy="4510453"/>
          </a:xfrm>
        </p:grpSpPr>
        <p:grpSp>
          <p:nvGrpSpPr>
            <p:cNvPr id="8" name="Group 7"/>
            <p:cNvGrpSpPr/>
            <p:nvPr/>
          </p:nvGrpSpPr>
          <p:grpSpPr>
            <a:xfrm>
              <a:off x="1544727" y="3022352"/>
              <a:ext cx="1574799" cy="1323023"/>
              <a:chOff x="1595121" y="1445260"/>
              <a:chExt cx="1574799" cy="13230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66240" y="2398951"/>
                <a:ext cx="1503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recent_plots</a:t>
                </a:r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05480" y="2318653"/>
              <a:ext cx="1173480" cy="908239"/>
              <a:chOff x="1595121" y="1445260"/>
              <a:chExt cx="1772919" cy="137218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666238" y="2398951"/>
                <a:ext cx="1701802" cy="41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 smtClean="0"/>
                  <a:t>pollyxt_lacros</a:t>
                </a:r>
                <a:endParaRPr lang="en-US" sz="1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252552" y="3194351"/>
              <a:ext cx="1173480" cy="908239"/>
              <a:chOff x="1595121" y="1445260"/>
              <a:chExt cx="1772919" cy="137218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666238" y="2398951"/>
                <a:ext cx="1701802" cy="41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 smtClean="0"/>
                  <a:t>pollyxt_</a:t>
                </a:r>
                <a:r>
                  <a:rPr lang="en-US" altLang="zh-CN" sz="1200" dirty="0" err="1" smtClean="0"/>
                  <a:t>tropos</a:t>
                </a:r>
                <a:endParaRPr lang="en-US" sz="1200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159760" y="4145037"/>
              <a:ext cx="1302854" cy="1041374"/>
              <a:chOff x="3078481" y="3551765"/>
              <a:chExt cx="1302854" cy="104137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996" y="3551765"/>
                <a:ext cx="764375" cy="76437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3078481" y="4316140"/>
                <a:ext cx="13028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done_filelist.txt</a:t>
                </a:r>
                <a:endParaRPr lang="en-US" sz="1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378960" y="1384836"/>
              <a:ext cx="1173480" cy="908239"/>
              <a:chOff x="1595121" y="1445260"/>
              <a:chExt cx="1772919" cy="1372187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666238" y="2398951"/>
                <a:ext cx="1701802" cy="41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20181011</a:t>
                </a:r>
                <a:endParaRPr lang="en-US" sz="12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87257" y="2278309"/>
              <a:ext cx="1173480" cy="908239"/>
              <a:chOff x="1595121" y="1445260"/>
              <a:chExt cx="1772919" cy="137218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666238" y="2398951"/>
                <a:ext cx="1701802" cy="41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20181012</a:t>
                </a:r>
                <a:endParaRPr lang="en-US" sz="1200" dirty="0"/>
              </a:p>
            </p:txBody>
          </p:sp>
        </p:grpSp>
        <p:sp>
          <p:nvSpPr>
            <p:cNvPr id="31" name="Left Brace 30"/>
            <p:cNvSpPr/>
            <p:nvPr/>
          </p:nvSpPr>
          <p:spPr>
            <a:xfrm>
              <a:off x="2992120" y="2686837"/>
              <a:ext cx="307504" cy="192979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4118528" y="1773567"/>
              <a:ext cx="307504" cy="192979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414473" y="3197614"/>
              <a:ext cx="1173480" cy="908239"/>
              <a:chOff x="1595121" y="1445260"/>
              <a:chExt cx="1772919" cy="1372187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121" y="1445260"/>
                <a:ext cx="1483360" cy="11125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666238" y="2398951"/>
                <a:ext cx="1701802" cy="41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20181013</a:t>
                </a:r>
                <a:endParaRPr lang="en-US" sz="1200" dirty="0"/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241" y="675958"/>
              <a:ext cx="583565" cy="58356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241" y="1313415"/>
              <a:ext cx="583565" cy="58356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240" y="1950872"/>
              <a:ext cx="583565" cy="583565"/>
            </a:xfrm>
            <a:prstGeom prst="rect">
              <a:avLst/>
            </a:prstGeom>
          </p:spPr>
        </p:pic>
        <p:sp>
          <p:nvSpPr>
            <p:cNvPr id="40" name="Left Brace 39"/>
            <p:cNvSpPr/>
            <p:nvPr/>
          </p:nvSpPr>
          <p:spPr>
            <a:xfrm>
              <a:off x="5378760" y="908727"/>
              <a:ext cx="307504" cy="192979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240" y="2588329"/>
              <a:ext cx="583565" cy="583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87" y="1511783"/>
            <a:ext cx="10033413" cy="1952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1174" y="2405651"/>
            <a:ext cx="1229359" cy="116955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pollyxt_lacros</a:t>
            </a:r>
            <a:endParaRPr lang="en-US" sz="1400" dirty="0" smtClean="0"/>
          </a:p>
          <a:p>
            <a:r>
              <a:rPr lang="en-US" sz="1400" dirty="0" err="1" smtClean="0"/>
              <a:t>Pollyxt_tropos</a:t>
            </a:r>
            <a:endParaRPr lang="en-US" sz="1400" dirty="0" smtClean="0"/>
          </a:p>
          <a:p>
            <a:r>
              <a:rPr lang="en-US" sz="1400" dirty="0" err="1" smtClean="0"/>
              <a:t>Pollyxt_fmi</a:t>
            </a:r>
            <a:endParaRPr lang="en-US" sz="1400" dirty="0" smtClean="0"/>
          </a:p>
          <a:p>
            <a:r>
              <a:rPr lang="en-US" sz="1400" dirty="0" err="1" smtClean="0"/>
              <a:t>Pollyxt_fmi</a:t>
            </a:r>
            <a:endParaRPr lang="en-US" sz="1400" dirty="0" smtClean="0"/>
          </a:p>
          <a:p>
            <a:r>
              <a:rPr lang="en-US" sz="1400" dirty="0" err="1" smtClean="0"/>
              <a:t>arielle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758007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Pollyxt_dwd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4454877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Polly_1v2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0315" y="5124127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pollyxt_IfT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0797" y="1651799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9117" y="1662989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03517" y="1690688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23277" y="1662990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25917" y="1664179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08237" y="1690688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60077" y="1664180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11917" y="1690688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24717" y="1664180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66397" y="1664181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343637" y="1664182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72637" y="1674343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83837" y="1690688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16957" y="1662988"/>
            <a:ext cx="0" cy="518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0" y="3657558"/>
            <a:ext cx="11343638" cy="4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4243629"/>
            <a:ext cx="11343637" cy="80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4947920"/>
            <a:ext cx="11343637" cy="8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ultiply 35"/>
          <p:cNvSpPr/>
          <p:nvPr/>
        </p:nvSpPr>
        <p:spPr>
          <a:xfrm>
            <a:off x="1463038" y="2907050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2181713" y="2907050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1485464" y="374285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10782144" y="2993274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9992210" y="3016300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9217507" y="3015143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8442814" y="3015144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7680954" y="2964898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6913731" y="294659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6138744" y="291370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5414846" y="294659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4655260" y="2969545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3756513" y="2993274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2956557" y="2969546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2915626" y="380889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2214586" y="382962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3687785" y="380889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6106156" y="3799630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5374641" y="380889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594418" y="3791457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7702037" y="3852178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8423982" y="382962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9187033" y="3821818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9930054" y="3843447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10615567" y="3829622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1442723" y="445409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2245362" y="4431917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/>
          <p:cNvSpPr/>
          <p:nvPr/>
        </p:nvSpPr>
        <p:spPr>
          <a:xfrm>
            <a:off x="3758379" y="4419593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/>
          <p:cNvSpPr/>
          <p:nvPr/>
        </p:nvSpPr>
        <p:spPr>
          <a:xfrm>
            <a:off x="4500878" y="4392810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/>
          <p:cNvSpPr/>
          <p:nvPr/>
        </p:nvSpPr>
        <p:spPr>
          <a:xfrm>
            <a:off x="5414846" y="4432396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/>
          <p:cNvSpPr/>
          <p:nvPr/>
        </p:nvSpPr>
        <p:spPr>
          <a:xfrm>
            <a:off x="8481965" y="4454098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>
            <a:off x="9264728" y="443076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y 67"/>
          <p:cNvSpPr/>
          <p:nvPr/>
        </p:nvSpPr>
        <p:spPr>
          <a:xfrm>
            <a:off x="9985934" y="4438057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y 68"/>
          <p:cNvSpPr/>
          <p:nvPr/>
        </p:nvSpPr>
        <p:spPr>
          <a:xfrm>
            <a:off x="10727614" y="4430769"/>
            <a:ext cx="391449" cy="39144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159" y="5551076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pollyxt_1st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10155" y="5978025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pollyxt_CGE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0159" y="6521759"/>
            <a:ext cx="1229359" cy="30777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pollyxt_NIER</a:t>
            </a:r>
            <a:endParaRPr lang="en-US" sz="14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0" y="5486191"/>
            <a:ext cx="11343637" cy="10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0" y="5922701"/>
            <a:ext cx="11343637" cy="5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0" y="6411111"/>
            <a:ext cx="11353800" cy="4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ultiply 75"/>
          <p:cNvSpPr/>
          <p:nvPr/>
        </p:nvSpPr>
        <p:spPr>
          <a:xfrm>
            <a:off x="1504586" y="503965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y 79"/>
          <p:cNvSpPr/>
          <p:nvPr/>
        </p:nvSpPr>
        <p:spPr>
          <a:xfrm>
            <a:off x="2161393" y="503965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/>
          <p:cNvSpPr/>
          <p:nvPr/>
        </p:nvSpPr>
        <p:spPr>
          <a:xfrm>
            <a:off x="3717674" y="50790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/>
          <p:cNvSpPr/>
          <p:nvPr/>
        </p:nvSpPr>
        <p:spPr>
          <a:xfrm>
            <a:off x="4562455" y="50790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y 82"/>
          <p:cNvSpPr/>
          <p:nvPr/>
        </p:nvSpPr>
        <p:spPr>
          <a:xfrm>
            <a:off x="5376597" y="5065374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y 83"/>
          <p:cNvSpPr/>
          <p:nvPr/>
        </p:nvSpPr>
        <p:spPr>
          <a:xfrm>
            <a:off x="6118117" y="507997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/>
          <p:cNvSpPr/>
          <p:nvPr/>
        </p:nvSpPr>
        <p:spPr>
          <a:xfrm>
            <a:off x="6880276" y="50790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/>
          <p:cNvSpPr/>
          <p:nvPr/>
        </p:nvSpPr>
        <p:spPr>
          <a:xfrm>
            <a:off x="7680954" y="50790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y 86"/>
          <p:cNvSpPr/>
          <p:nvPr/>
        </p:nvSpPr>
        <p:spPr>
          <a:xfrm>
            <a:off x="8444915" y="506827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9264728" y="5080850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9986695" y="50790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y 89"/>
          <p:cNvSpPr/>
          <p:nvPr/>
        </p:nvSpPr>
        <p:spPr>
          <a:xfrm>
            <a:off x="10707294" y="5121208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1494568" y="5515484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2194271" y="5540747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y 92"/>
          <p:cNvSpPr/>
          <p:nvPr/>
        </p:nvSpPr>
        <p:spPr>
          <a:xfrm>
            <a:off x="3731113" y="5539136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/>
          <p:cNvSpPr/>
          <p:nvPr/>
        </p:nvSpPr>
        <p:spPr>
          <a:xfrm>
            <a:off x="5433585" y="5548874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/>
          <p:cNvSpPr/>
          <p:nvPr/>
        </p:nvSpPr>
        <p:spPr>
          <a:xfrm>
            <a:off x="7632109" y="5557718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/>
          <p:cNvSpPr/>
          <p:nvPr/>
        </p:nvSpPr>
        <p:spPr>
          <a:xfrm>
            <a:off x="8413238" y="5620373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/>
          <p:cNvSpPr/>
          <p:nvPr/>
        </p:nvSpPr>
        <p:spPr>
          <a:xfrm>
            <a:off x="9290213" y="559558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/>
          <p:cNvSpPr/>
          <p:nvPr/>
        </p:nvSpPr>
        <p:spPr>
          <a:xfrm>
            <a:off x="9988547" y="560778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/>
          <p:cNvSpPr/>
          <p:nvPr/>
        </p:nvSpPr>
        <p:spPr>
          <a:xfrm>
            <a:off x="10790972" y="562037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>
            <a:off x="9187033" y="820120"/>
            <a:ext cx="472961" cy="629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/>
          <p:cNvSpPr/>
          <p:nvPr/>
        </p:nvSpPr>
        <p:spPr>
          <a:xfrm>
            <a:off x="1494567" y="5998864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/>
          <p:cNvSpPr/>
          <p:nvPr/>
        </p:nvSpPr>
        <p:spPr>
          <a:xfrm>
            <a:off x="2174840" y="5985384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y 103"/>
          <p:cNvSpPr/>
          <p:nvPr/>
        </p:nvSpPr>
        <p:spPr>
          <a:xfrm>
            <a:off x="3708077" y="597460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/>
          <p:cNvSpPr/>
          <p:nvPr/>
        </p:nvSpPr>
        <p:spPr>
          <a:xfrm>
            <a:off x="4602188" y="5994683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y 105"/>
          <p:cNvSpPr/>
          <p:nvPr/>
        </p:nvSpPr>
        <p:spPr>
          <a:xfrm>
            <a:off x="5376596" y="604550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6148492" y="6055663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/>
          <p:cNvSpPr/>
          <p:nvPr/>
        </p:nvSpPr>
        <p:spPr>
          <a:xfrm>
            <a:off x="7660186" y="6027789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ultiply 108"/>
          <p:cNvSpPr/>
          <p:nvPr/>
        </p:nvSpPr>
        <p:spPr>
          <a:xfrm>
            <a:off x="8432744" y="603563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9265417" y="605566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ultiply 110"/>
          <p:cNvSpPr/>
          <p:nvPr/>
        </p:nvSpPr>
        <p:spPr>
          <a:xfrm>
            <a:off x="10031150" y="606308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y 111"/>
          <p:cNvSpPr/>
          <p:nvPr/>
        </p:nvSpPr>
        <p:spPr>
          <a:xfrm>
            <a:off x="10848190" y="6023726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y 112"/>
          <p:cNvSpPr/>
          <p:nvPr/>
        </p:nvSpPr>
        <p:spPr>
          <a:xfrm>
            <a:off x="1452878" y="642197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ultiply 113"/>
          <p:cNvSpPr/>
          <p:nvPr/>
        </p:nvSpPr>
        <p:spPr>
          <a:xfrm>
            <a:off x="2174840" y="645453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y 114"/>
          <p:cNvSpPr/>
          <p:nvPr/>
        </p:nvSpPr>
        <p:spPr>
          <a:xfrm>
            <a:off x="3759799" y="6473461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y 115"/>
          <p:cNvSpPr/>
          <p:nvPr/>
        </p:nvSpPr>
        <p:spPr>
          <a:xfrm>
            <a:off x="4531958" y="6473460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y 116"/>
          <p:cNvSpPr/>
          <p:nvPr/>
        </p:nvSpPr>
        <p:spPr>
          <a:xfrm>
            <a:off x="5366170" y="6452632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/>
          <p:cNvSpPr/>
          <p:nvPr/>
        </p:nvSpPr>
        <p:spPr>
          <a:xfrm>
            <a:off x="8423981" y="648274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ultiply 118"/>
          <p:cNvSpPr/>
          <p:nvPr/>
        </p:nvSpPr>
        <p:spPr>
          <a:xfrm>
            <a:off x="9318152" y="6472090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ultiply 119"/>
          <p:cNvSpPr/>
          <p:nvPr/>
        </p:nvSpPr>
        <p:spPr>
          <a:xfrm>
            <a:off x="9988547" y="6472090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ultiply 120"/>
          <p:cNvSpPr/>
          <p:nvPr/>
        </p:nvSpPr>
        <p:spPr>
          <a:xfrm>
            <a:off x="10867166" y="6482745"/>
            <a:ext cx="391449" cy="391449"/>
          </a:xfrm>
          <a:prstGeom prst="mathMultiply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9011917" y="5027948"/>
            <a:ext cx="812800" cy="1801588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877703" y="115530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Blank area means no figures</a:t>
            </a:r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1" y="2204446"/>
            <a:ext cx="11343636" cy="1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79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45" y="193020"/>
            <a:ext cx="8758650" cy="6571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95" y="-2908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2" y="0"/>
            <a:ext cx="8663194" cy="671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1284"/>
            <a:ext cx="10515600" cy="1325563"/>
          </a:xfrm>
        </p:spPr>
        <p:txBody>
          <a:bodyPr/>
          <a:lstStyle/>
          <a:p>
            <a:r>
              <a:rPr lang="en-US" dirty="0" smtClean="0"/>
              <a:t>Range-Corrected Signal Far-Range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34" y="209550"/>
            <a:ext cx="5826331" cy="6509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0979"/>
            <a:ext cx="10515600" cy="1325563"/>
          </a:xfrm>
        </p:spPr>
        <p:txBody>
          <a:bodyPr/>
          <a:lstStyle/>
          <a:p>
            <a:r>
              <a:rPr lang="en-US" dirty="0" smtClean="0"/>
              <a:t>Range-Corrected Signal Near-Range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8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62" y="129209"/>
            <a:ext cx="8598034" cy="6539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1344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Attenuated backscatter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4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93" y="0"/>
            <a:ext cx="6019230" cy="6738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0918"/>
            <a:ext cx="10515600" cy="1325563"/>
          </a:xfrm>
        </p:spPr>
        <p:txBody>
          <a:bodyPr/>
          <a:lstStyle/>
          <a:p>
            <a:r>
              <a:rPr lang="en-US" dirty="0" smtClean="0"/>
              <a:t>Volume depolarization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2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265</Words>
  <Application>Microsoft Office PowerPoint</Application>
  <PresentationFormat>Widescreen</PresentationFormat>
  <Paragraphs>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Office Theme</vt:lpstr>
      <vt:lpstr>Pollynet Processing Program (version 1.0)</vt:lpstr>
      <vt:lpstr>PollyNET Data Processing Workflow</vt:lpstr>
      <vt:lpstr>Folder tree</vt:lpstr>
      <vt:lpstr>Navigation Bar</vt:lpstr>
      <vt:lpstr>Overview</vt:lpstr>
      <vt:lpstr>Range-Corrected Signal Far-Range</vt:lpstr>
      <vt:lpstr>Range-Corrected Signal Near-Range</vt:lpstr>
      <vt:lpstr>Attenuated backscatter</vt:lpstr>
      <vt:lpstr>Volume depolarization ratio</vt:lpstr>
      <vt:lpstr>Quasi backscatter</vt:lpstr>
      <vt:lpstr>Target classification</vt:lpstr>
      <vt:lpstr>Water vapor mixing ratio</vt:lpstr>
      <vt:lpstr>Lidar constant</vt:lpstr>
      <vt:lpstr>Signal status</vt:lpstr>
      <vt:lpstr>Housekeeping data</vt:lpstr>
      <vt:lpstr>Averaged optical products </vt:lpstr>
      <vt:lpstr>Meteor data and signal</vt:lpstr>
      <vt:lpstr>Backup</vt:lpstr>
      <vt:lpstr>Figure Geometry – attenuated backscatter, vol depol, mixing ratio, RH, Range-Corrected signal near- or far-range, Quasi-* parameters, signal status</vt:lpstr>
      <vt:lpstr>Figure Geometry – Target classification</vt:lpstr>
      <vt:lpstr>Figure Geometry – lidar constant</vt:lpstr>
      <vt:lpstr>Figure Geometry – overlap</vt:lpstr>
      <vt:lpstr>Figure Geometry – depolarization calibration</vt:lpstr>
      <vt:lpstr>Figure Geometry – housekeeping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Bar</dc:title>
  <dc:creator>殷 振平</dc:creator>
  <cp:lastModifiedBy>殷 振平</cp:lastModifiedBy>
  <cp:revision>20</cp:revision>
  <dcterms:created xsi:type="dcterms:W3CDTF">2019-01-15T09:30:29Z</dcterms:created>
  <dcterms:modified xsi:type="dcterms:W3CDTF">2019-05-24T08:26:28Z</dcterms:modified>
</cp:coreProperties>
</file>